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gFw43w5jN+/Bq6uKMMQB4ljS28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50D2DC-BA23-4077-BEAC-855D2259EA01}">
  <a:tblStyle styleId="{5550D2DC-BA23-4077-BEAC-855D2259EA01}" styleName="Table_0">
    <a:wholeTbl>
      <a:tcTxStyle b="off" i="off">
        <a:font>
          <a:latin typeface="Avenir Next LT Pro Light"/>
          <a:ea typeface="Avenir Next LT Pro Light"/>
          <a:cs typeface="Avenir Next LT Pro Light"/>
        </a:font>
        <a:schemeClr val="dk1"/>
      </a:tcTxStyle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band1H>
    <a:band2H>
      <a:tcTxStyle/>
      <a:tcStyle>
        <a:tcBdr/>
      </a:tcStyle>
    </a:band2H>
    <a:band1V>
      <a:tcTxStyle/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1V>
    <a:band2V>
      <a:tcTxStyle/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venir Next LT Pro Light"/>
          <a:ea typeface="Avenir Next LT Pro Light"/>
          <a:cs typeface="Avenir Next LT Pro Light"/>
        </a:font>
        <a:schemeClr val="lt1"/>
      </a:tcTxStyle>
      <a:tcStyle>
        <a:tcBdr/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696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gif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" name="Google Shape;23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0c116185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g30c1161857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30c1161857f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0baf659db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30baf659db8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30baf659db8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0baf659db8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0baf659db8_2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30baf659db8_2_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d467e91d8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d467e91d8d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g2d467e91d8d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d467e91d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d467e91d8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2d467e91d8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15"/>
          <p:cNvGrpSpPr/>
          <p:nvPr/>
        </p:nvGrpSpPr>
        <p:grpSpPr>
          <a:xfrm>
            <a:off x="0" y="0"/>
            <a:ext cx="12192000" cy="8286859"/>
            <a:chOff x="0" y="1"/>
            <a:chExt cx="12192000" cy="8286859"/>
          </a:xfrm>
        </p:grpSpPr>
        <p:sp>
          <p:nvSpPr>
            <p:cNvPr id="17" name="Google Shape;17;p15"/>
            <p:cNvSpPr/>
            <p:nvPr/>
          </p:nvSpPr>
          <p:spPr>
            <a:xfrm>
              <a:off x="4000500" y="1087403"/>
              <a:ext cx="8191500" cy="5770597"/>
            </a:xfrm>
            <a:custGeom>
              <a:avLst/>
              <a:gdLst/>
              <a:ahLst/>
              <a:cxnLst/>
              <a:rect l="l" t="t" r="r" b="b"/>
              <a:pathLst>
                <a:path w="8191500" h="5770597" extrusionOk="0">
                  <a:moveTo>
                    <a:pt x="4929467" y="0"/>
                  </a:moveTo>
                  <a:cubicBezTo>
                    <a:pt x="6120547" y="0"/>
                    <a:pt x="7212963" y="419755"/>
                    <a:pt x="8065066" y="1118513"/>
                  </a:cubicBezTo>
                  <a:lnTo>
                    <a:pt x="8191500" y="1227339"/>
                  </a:lnTo>
                  <a:lnTo>
                    <a:pt x="8191500" y="5770597"/>
                  </a:lnTo>
                  <a:lnTo>
                    <a:pt x="79523" y="5770597"/>
                  </a:lnTo>
                  <a:lnTo>
                    <a:pt x="56799" y="5644158"/>
                  </a:lnTo>
                  <a:cubicBezTo>
                    <a:pt x="19398" y="5400934"/>
                    <a:pt x="0" y="5151822"/>
                    <a:pt x="0" y="4898209"/>
                  </a:cubicBezTo>
                  <a:cubicBezTo>
                    <a:pt x="0" y="2193003"/>
                    <a:pt x="2206998" y="0"/>
                    <a:pt x="4929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8" name="Google Shape;18;p15"/>
            <p:cNvCxnSpPr/>
            <p:nvPr/>
          </p:nvCxnSpPr>
          <p:spPr>
            <a:xfrm>
              <a:off x="406241" y="183933"/>
              <a:ext cx="0" cy="1597708"/>
            </a:xfrm>
            <a:prstGeom prst="straightConnector1">
              <a:avLst/>
            </a:prstGeom>
            <a:noFill/>
            <a:ln w="127000" cap="rnd" cmpd="sng">
              <a:solidFill>
                <a:schemeClr val="accent4"/>
              </a:solidFill>
              <a:prstDash val="dash"/>
              <a:miter lim="800000"/>
              <a:headEnd type="none" w="sm" len="sm"/>
              <a:tailEnd type="none" w="sm" len="sm"/>
            </a:ln>
          </p:spPr>
        </p:cxnSp>
        <p:sp>
          <p:nvSpPr>
            <p:cNvPr id="19" name="Google Shape;19;p15"/>
            <p:cNvSpPr/>
            <p:nvPr/>
          </p:nvSpPr>
          <p:spPr>
            <a:xfrm>
              <a:off x="5292348" y="1"/>
              <a:ext cx="2279742" cy="1267785"/>
            </a:xfrm>
            <a:custGeom>
              <a:avLst/>
              <a:gdLst/>
              <a:ahLst/>
              <a:cxnLst/>
              <a:rect l="l" t="t" r="r" b="b"/>
              <a:pathLst>
                <a:path w="2279742" h="1267785" extrusionOk="0">
                  <a:moveTo>
                    <a:pt x="0" y="0"/>
                  </a:moveTo>
                  <a:lnTo>
                    <a:pt x="138700" y="0"/>
                  </a:lnTo>
                  <a:lnTo>
                    <a:pt x="138700" y="1078193"/>
                  </a:lnTo>
                  <a:lnTo>
                    <a:pt x="2002733" y="0"/>
                  </a:lnTo>
                  <a:lnTo>
                    <a:pt x="2279742" y="0"/>
                  </a:lnTo>
                  <a:lnTo>
                    <a:pt x="104026" y="1258503"/>
                  </a:lnTo>
                  <a:cubicBezTo>
                    <a:pt x="93484" y="1264595"/>
                    <a:pt x="81523" y="1267796"/>
                    <a:pt x="69351" y="1267785"/>
                  </a:cubicBezTo>
                  <a:cubicBezTo>
                    <a:pt x="31049" y="1267785"/>
                    <a:pt x="0" y="1236737"/>
                    <a:pt x="0" y="11984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5"/>
            <p:cNvSpPr/>
            <p:nvPr/>
          </p:nvSpPr>
          <p:spPr>
            <a:xfrm>
              <a:off x="10208695" y="1"/>
              <a:ext cx="1135066" cy="477997"/>
            </a:xfrm>
            <a:custGeom>
              <a:avLst/>
              <a:gdLst/>
              <a:ahLst/>
              <a:cxnLst/>
              <a:rect l="l" t="t" r="r" b="b"/>
              <a:pathLst>
                <a:path w="1135066" h="477997" extrusionOk="0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5"/>
            <p:cNvSpPr/>
            <p:nvPr/>
          </p:nvSpPr>
          <p:spPr>
            <a:xfrm>
              <a:off x="1569044" y="514898"/>
              <a:ext cx="2393351" cy="232842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5"/>
            <p:cNvSpPr/>
            <p:nvPr/>
          </p:nvSpPr>
          <p:spPr>
            <a:xfrm flipH="1">
              <a:off x="0" y="2949740"/>
              <a:ext cx="1186451" cy="1771650"/>
            </a:xfrm>
            <a:custGeom>
              <a:avLst/>
              <a:gdLst/>
              <a:ahLst/>
              <a:cxnLst/>
              <a:rect l="l" t="t" r="r" b="b"/>
              <a:pathLst>
                <a:path w="1186451" h="1771650" extrusionOk="0">
                  <a:moveTo>
                    <a:pt x="61913" y="0"/>
                  </a:moveTo>
                  <a:lnTo>
                    <a:pt x="1186451" y="0"/>
                  </a:lnTo>
                  <a:lnTo>
                    <a:pt x="1186451" y="123825"/>
                  </a:lnTo>
                  <a:lnTo>
                    <a:pt x="123825" y="123825"/>
                  </a:lnTo>
                  <a:lnTo>
                    <a:pt x="123825" y="1647825"/>
                  </a:lnTo>
                  <a:lnTo>
                    <a:pt x="1186451" y="1647825"/>
                  </a:lnTo>
                  <a:lnTo>
                    <a:pt x="1186451" y="1771650"/>
                  </a:lnTo>
                  <a:lnTo>
                    <a:pt x="61913" y="1771650"/>
                  </a:lnTo>
                  <a:cubicBezTo>
                    <a:pt x="27719" y="1771650"/>
                    <a:pt x="0" y="1743932"/>
                    <a:pt x="0" y="1709738"/>
                  </a:cubicBez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5"/>
            <p:cNvSpPr/>
            <p:nvPr/>
          </p:nvSpPr>
          <p:spPr>
            <a:xfrm rot="-5400000">
              <a:off x="1539683" y="4203427"/>
              <a:ext cx="4083433" cy="4083433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27000" cap="rnd" cmpd="sng">
              <a:solidFill>
                <a:schemeClr val="accent4"/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" name="Google Shape;24;p15"/>
          <p:cNvSpPr txBox="1">
            <a:spLocks noGrp="1"/>
          </p:cNvSpPr>
          <p:nvPr>
            <p:ph type="ctrTitle"/>
          </p:nvPr>
        </p:nvSpPr>
        <p:spPr>
          <a:xfrm>
            <a:off x="5184474" y="2949739"/>
            <a:ext cx="6261291" cy="239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wentieth Century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3">
  <p:cSld name="Two Content 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/>
          <p:nvPr/>
        </p:nvSpPr>
        <p:spPr>
          <a:xfrm>
            <a:off x="361563" y="5800859"/>
            <a:ext cx="692016" cy="692016"/>
          </a:xfrm>
          <a:prstGeom prst="rect">
            <a:avLst/>
          </a:prstGeom>
          <a:noFill/>
          <a:ln w="1270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24"/>
          <p:cNvSpPr/>
          <p:nvPr/>
        </p:nvSpPr>
        <p:spPr>
          <a:xfrm rot="10638747" flipH="1">
            <a:off x="7967025" y="2530995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noFill/>
          <a:ln w="127000" cap="rnd" cmpd="sng">
            <a:solidFill>
              <a:schemeClr val="accent4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4"/>
          <p:cNvSpPr/>
          <p:nvPr/>
        </p:nvSpPr>
        <p:spPr>
          <a:xfrm flipH="1">
            <a:off x="11764789" y="390570"/>
            <a:ext cx="437721" cy="797078"/>
          </a:xfrm>
          <a:custGeom>
            <a:avLst/>
            <a:gdLst/>
            <a:ahLst/>
            <a:cxnLst/>
            <a:rect l="l" t="t" r="r" b="b"/>
            <a:pathLst>
              <a:path w="437721" h="797078" extrusionOk="0">
                <a:moveTo>
                  <a:pt x="28069" y="0"/>
                </a:moveTo>
                <a:cubicBezTo>
                  <a:pt x="254314" y="0"/>
                  <a:pt x="437721" y="178432"/>
                  <a:pt x="437721" y="398539"/>
                </a:cubicBezTo>
                <a:cubicBezTo>
                  <a:pt x="437721" y="618646"/>
                  <a:pt x="254314" y="797078"/>
                  <a:pt x="28069" y="797078"/>
                </a:cubicBezTo>
                <a:lnTo>
                  <a:pt x="0" y="794325"/>
                </a:lnTo>
                <a:lnTo>
                  <a:pt x="0" y="2753"/>
                </a:lnTo>
                <a:lnTo>
                  <a:pt x="280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6" name="Google Shape;106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6934200" cy="429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body" idx="2"/>
          </p:nvPr>
        </p:nvSpPr>
        <p:spPr>
          <a:xfrm>
            <a:off x="7903029" y="1825625"/>
            <a:ext cx="3450771" cy="429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Table">
  <p:cSld name="Content and Tabl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25"/>
          <p:cNvGrpSpPr/>
          <p:nvPr/>
        </p:nvGrpSpPr>
        <p:grpSpPr>
          <a:xfrm>
            <a:off x="123536" y="2"/>
            <a:ext cx="11220225" cy="6857998"/>
            <a:chOff x="123536" y="2"/>
            <a:chExt cx="11220225" cy="6857998"/>
          </a:xfrm>
        </p:grpSpPr>
        <p:sp>
          <p:nvSpPr>
            <p:cNvPr id="114" name="Google Shape;114;p25"/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/>
              <a:ahLst/>
              <a:cxnLst/>
              <a:rect l="l" t="t" r="r" b="b"/>
              <a:pathLst>
                <a:path w="1771609" h="1140095" extrusionOk="0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25"/>
            <p:cNvSpPr/>
            <p:nvPr/>
          </p:nvSpPr>
          <p:spPr>
            <a:xfrm>
              <a:off x="10494433" y="2"/>
              <a:ext cx="849328" cy="357668"/>
            </a:xfrm>
            <a:custGeom>
              <a:avLst/>
              <a:gdLst/>
              <a:ahLst/>
              <a:cxnLst/>
              <a:rect l="l" t="t" r="r" b="b"/>
              <a:pathLst>
                <a:path w="1135066" h="477997" extrusionOk="0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6" name="Google Shape;116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2882462" cy="4297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Table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3">
  <p:cSld name="Content 3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27"/>
          <p:cNvGrpSpPr/>
          <p:nvPr/>
        </p:nvGrpSpPr>
        <p:grpSpPr>
          <a:xfrm>
            <a:off x="0" y="0"/>
            <a:ext cx="5930138" cy="6858001"/>
            <a:chOff x="0" y="-1"/>
            <a:chExt cx="5930138" cy="6858001"/>
          </a:xfrm>
        </p:grpSpPr>
        <p:sp>
          <p:nvSpPr>
            <p:cNvPr id="128" name="Google Shape;128;p27"/>
            <p:cNvSpPr/>
            <p:nvPr/>
          </p:nvSpPr>
          <p:spPr>
            <a:xfrm>
              <a:off x="383877" y="778462"/>
              <a:ext cx="5315035" cy="53150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27"/>
            <p:cNvSpPr/>
            <p:nvPr/>
          </p:nvSpPr>
          <p:spPr>
            <a:xfrm flipH="1">
              <a:off x="530529" y="0"/>
              <a:ext cx="1155142" cy="591009"/>
            </a:xfrm>
            <a:custGeom>
              <a:avLst/>
              <a:gdLst/>
              <a:ahLst/>
              <a:cxnLst/>
              <a:rect l="l" t="t" r="r" b="b"/>
              <a:pathLst>
                <a:path w="1155142" h="591009" extrusionOk="0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27"/>
            <p:cNvSpPr/>
            <p:nvPr/>
          </p:nvSpPr>
          <p:spPr>
            <a:xfrm flipH="1">
              <a:off x="3961511" y="-1"/>
              <a:ext cx="1737401" cy="959536"/>
            </a:xfrm>
            <a:custGeom>
              <a:avLst/>
              <a:gdLst/>
              <a:ahLst/>
              <a:cxnLst/>
              <a:rect l="l" t="t" r="r" b="b"/>
              <a:pathLst>
                <a:path w="1737401" h="959536" extrusionOk="0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7"/>
            <p:cNvSpPr/>
            <p:nvPr/>
          </p:nvSpPr>
          <p:spPr>
            <a:xfrm flipH="1">
              <a:off x="0" y="2936831"/>
              <a:ext cx="159741" cy="552996"/>
            </a:xfrm>
            <a:custGeom>
              <a:avLst/>
              <a:gdLst/>
              <a:ahLst/>
              <a:cxnLst/>
              <a:rect l="l" t="t" r="r" b="b"/>
              <a:pathLst>
                <a:path w="159741" h="552996" extrusionOk="0">
                  <a:moveTo>
                    <a:pt x="159741" y="0"/>
                  </a:moveTo>
                  <a:lnTo>
                    <a:pt x="159741" y="552996"/>
                  </a:lnTo>
                  <a:lnTo>
                    <a:pt x="141849" y="543285"/>
                  </a:lnTo>
                  <a:cubicBezTo>
                    <a:pt x="56268" y="485467"/>
                    <a:pt x="0" y="387554"/>
                    <a:pt x="0" y="276498"/>
                  </a:cubicBezTo>
                  <a:cubicBezTo>
                    <a:pt x="0" y="165443"/>
                    <a:pt x="56268" y="67529"/>
                    <a:pt x="141849" y="97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7"/>
            <p:cNvSpPr/>
            <p:nvPr/>
          </p:nvSpPr>
          <p:spPr>
            <a:xfrm flipH="1">
              <a:off x="0" y="5835649"/>
              <a:ext cx="1548180" cy="1022351"/>
            </a:xfrm>
            <a:custGeom>
              <a:avLst/>
              <a:gdLst/>
              <a:ahLst/>
              <a:cxnLst/>
              <a:rect l="l" t="t" r="r" b="b"/>
              <a:pathLst>
                <a:path w="1548180" h="1022351" extrusionOk="0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7"/>
            <p:cNvSpPr/>
            <p:nvPr/>
          </p:nvSpPr>
          <p:spPr>
            <a:xfrm flipH="1">
              <a:off x="4364198" y="6258755"/>
              <a:ext cx="1565940" cy="599245"/>
            </a:xfrm>
            <a:custGeom>
              <a:avLst/>
              <a:gdLst/>
              <a:ahLst/>
              <a:cxnLst/>
              <a:rect l="l" t="t" r="r" b="b"/>
              <a:pathLst>
                <a:path w="1565940" h="599245" extrusionOk="0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4" name="Google Shape;134;p27"/>
          <p:cNvSpPr txBox="1"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wentieth Century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body" idx="1"/>
          </p:nvPr>
        </p:nvSpPr>
        <p:spPr>
          <a:xfrm>
            <a:off x="6605455" y="755171"/>
            <a:ext cx="4619937" cy="5315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">
  <p:cSld name="Title and Content 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16"/>
          <p:cNvGrpSpPr/>
          <p:nvPr/>
        </p:nvGrpSpPr>
        <p:grpSpPr>
          <a:xfrm>
            <a:off x="489189" y="395781"/>
            <a:ext cx="11727797" cy="5343188"/>
            <a:chOff x="489189" y="395781"/>
            <a:chExt cx="11727797" cy="5343188"/>
          </a:xfrm>
        </p:grpSpPr>
        <p:sp>
          <p:nvSpPr>
            <p:cNvPr id="27" name="Google Shape;27;p16"/>
            <p:cNvSpPr/>
            <p:nvPr/>
          </p:nvSpPr>
          <p:spPr>
            <a:xfrm>
              <a:off x="489189" y="1119031"/>
              <a:ext cx="4619938" cy="4619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6"/>
            <p:cNvSpPr/>
            <p:nvPr/>
          </p:nvSpPr>
          <p:spPr>
            <a:xfrm rot="-1790889">
              <a:off x="8683720" y="941148"/>
              <a:ext cx="2987899" cy="2987899"/>
            </a:xfrm>
            <a:prstGeom prst="arc">
              <a:avLst>
                <a:gd name="adj1" fmla="val 15817365"/>
                <a:gd name="adj2" fmla="val 1781380"/>
              </a:avLst>
            </a:prstGeom>
            <a:noFill/>
            <a:ln w="127000" cap="rnd" cmpd="sng">
              <a:solidFill>
                <a:schemeClr val="accent4"/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6"/>
            <p:cNvSpPr/>
            <p:nvPr/>
          </p:nvSpPr>
          <p:spPr>
            <a:xfrm>
              <a:off x="910048" y="4780992"/>
              <a:ext cx="546100" cy="54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" name="Google Shape;30;p16"/>
          <p:cNvSpPr txBox="1">
            <a:spLocks noGrp="1"/>
          </p:cNvSpPr>
          <p:nvPr>
            <p:ph type="title"/>
          </p:nvPr>
        </p:nvSpPr>
        <p:spPr>
          <a:xfrm>
            <a:off x="609957" y="1119031"/>
            <a:ext cx="4384736" cy="461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wentieth Century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body" idx="1"/>
          </p:nvPr>
        </p:nvSpPr>
        <p:spPr>
          <a:xfrm>
            <a:off x="5801708" y="554942"/>
            <a:ext cx="5552091" cy="5768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Picture">
  <p:cSld name="Title and Picture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sp>
        <p:nvSpPr>
          <p:cNvPr id="34" name="Google Shape;34;p17"/>
          <p:cNvSpPr/>
          <p:nvPr/>
        </p:nvSpPr>
        <p:spPr>
          <a:xfrm rot="-1433260" flipH="1">
            <a:off x="2557952" y="-89828"/>
            <a:ext cx="7173200" cy="7173200"/>
          </a:xfrm>
          <a:prstGeom prst="arc">
            <a:avLst>
              <a:gd name="adj1" fmla="val 16200000"/>
              <a:gd name="adj2" fmla="val 20401595"/>
            </a:avLst>
          </a:prstGeom>
          <a:noFill/>
          <a:ln w="127000" cap="rnd" cmpd="sng">
            <a:solidFill>
              <a:schemeClr val="accent4">
                <a:alpha val="94901"/>
              </a:schemeClr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17"/>
          <p:cNvSpPr txBox="1">
            <a:spLocks noGrp="1"/>
          </p:cNvSpPr>
          <p:nvPr>
            <p:ph type="title"/>
          </p:nvPr>
        </p:nvSpPr>
        <p:spPr>
          <a:xfrm>
            <a:off x="2868168" y="923544"/>
            <a:ext cx="6455664" cy="5010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wentieth Centur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7"/>
          <p:cNvSpPr/>
          <p:nvPr/>
        </p:nvSpPr>
        <p:spPr>
          <a:xfrm>
            <a:off x="8565206" y="4817511"/>
            <a:ext cx="749917" cy="827071"/>
          </a:xfrm>
          <a:custGeom>
            <a:avLst/>
            <a:gdLst/>
            <a:ahLst/>
            <a:cxnLst/>
            <a:rect l="l" t="t" r="r" b="b"/>
            <a:pathLst>
              <a:path w="749917" h="827071" extrusionOk="0">
                <a:moveTo>
                  <a:pt x="446576" y="0"/>
                </a:moveTo>
                <a:lnTo>
                  <a:pt x="483313" y="11094"/>
                </a:lnTo>
                <a:cubicBezTo>
                  <a:pt x="639985" y="75563"/>
                  <a:pt x="749917" y="226490"/>
                  <a:pt x="749917" y="402396"/>
                </a:cubicBezTo>
                <a:cubicBezTo>
                  <a:pt x="749917" y="636938"/>
                  <a:pt x="554482" y="827071"/>
                  <a:pt x="313401" y="827071"/>
                </a:cubicBezTo>
                <a:cubicBezTo>
                  <a:pt x="192860" y="827071"/>
                  <a:pt x="83732" y="779538"/>
                  <a:pt x="4738" y="702687"/>
                </a:cubicBezTo>
                <a:lnTo>
                  <a:pt x="0" y="697100"/>
                </a:lnTo>
                <a:lnTo>
                  <a:pt x="22878" y="671927"/>
                </a:lnTo>
                <a:cubicBezTo>
                  <a:pt x="155000" y="511833"/>
                  <a:pt x="272049" y="338838"/>
                  <a:pt x="371853" y="155115"/>
                </a:cubicBezTo>
                <a:lnTo>
                  <a:pt x="44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">
  <p:cSld name="Summar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18"/>
          <p:cNvGrpSpPr/>
          <p:nvPr/>
        </p:nvGrpSpPr>
        <p:grpSpPr>
          <a:xfrm>
            <a:off x="0" y="0"/>
            <a:ext cx="5698912" cy="6858001"/>
            <a:chOff x="0" y="-1"/>
            <a:chExt cx="5698912" cy="6858001"/>
          </a:xfrm>
        </p:grpSpPr>
        <p:sp>
          <p:nvSpPr>
            <p:cNvPr id="39" name="Google Shape;39;p18"/>
            <p:cNvSpPr/>
            <p:nvPr/>
          </p:nvSpPr>
          <p:spPr>
            <a:xfrm flipH="1">
              <a:off x="530529" y="0"/>
              <a:ext cx="1155142" cy="591009"/>
            </a:xfrm>
            <a:custGeom>
              <a:avLst/>
              <a:gdLst/>
              <a:ahLst/>
              <a:cxnLst/>
              <a:rect l="l" t="t" r="r" b="b"/>
              <a:pathLst>
                <a:path w="1155142" h="591009" extrusionOk="0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8"/>
            <p:cNvSpPr/>
            <p:nvPr/>
          </p:nvSpPr>
          <p:spPr>
            <a:xfrm flipH="1">
              <a:off x="3961511" y="-1"/>
              <a:ext cx="1737401" cy="959536"/>
            </a:xfrm>
            <a:custGeom>
              <a:avLst/>
              <a:gdLst/>
              <a:ahLst/>
              <a:cxnLst/>
              <a:rect l="l" t="t" r="r" b="b"/>
              <a:pathLst>
                <a:path w="1737401" h="959536" extrusionOk="0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8"/>
            <p:cNvSpPr/>
            <p:nvPr/>
          </p:nvSpPr>
          <p:spPr>
            <a:xfrm flipH="1">
              <a:off x="0" y="5835649"/>
              <a:ext cx="1548180" cy="1022351"/>
            </a:xfrm>
            <a:custGeom>
              <a:avLst/>
              <a:gdLst/>
              <a:ahLst/>
              <a:cxnLst/>
              <a:rect l="l" t="t" r="r" b="b"/>
              <a:pathLst>
                <a:path w="1548180" h="1022351" extrusionOk="0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8"/>
            <p:cNvSpPr/>
            <p:nvPr/>
          </p:nvSpPr>
          <p:spPr>
            <a:xfrm flipH="1">
              <a:off x="4132972" y="6258755"/>
              <a:ext cx="1565940" cy="599245"/>
            </a:xfrm>
            <a:custGeom>
              <a:avLst/>
              <a:gdLst/>
              <a:ahLst/>
              <a:cxnLst/>
              <a:rect l="l" t="t" r="r" b="b"/>
              <a:pathLst>
                <a:path w="1565940" h="599245" extrusionOk="0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" name="Google Shape;43;p18"/>
          <p:cNvSpPr txBox="1">
            <a:spLocks noGrp="1"/>
          </p:cNvSpPr>
          <p:nvPr>
            <p:ph type="title"/>
          </p:nvPr>
        </p:nvSpPr>
        <p:spPr>
          <a:xfrm>
            <a:off x="6222118" y="262762"/>
            <a:ext cx="5507421" cy="3649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wentieth Centur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8"/>
          <p:cNvSpPr>
            <a:spLocks noGrp="1"/>
          </p:cNvSpPr>
          <p:nvPr>
            <p:ph type="pic" idx="2"/>
          </p:nvPr>
        </p:nvSpPr>
        <p:spPr>
          <a:xfrm>
            <a:off x="707393" y="847600"/>
            <a:ext cx="4619625" cy="4617720"/>
          </a:xfrm>
          <a:prstGeom prst="ellipse">
            <a:avLst/>
          </a:prstGeom>
          <a:noFill/>
          <a:ln>
            <a:noFill/>
          </a:ln>
        </p:spPr>
      </p:sp>
      <p:sp>
        <p:nvSpPr>
          <p:cNvPr id="45" name="Google Shape;45;p18"/>
          <p:cNvSpPr txBox="1">
            <a:spLocks noGrp="1"/>
          </p:cNvSpPr>
          <p:nvPr>
            <p:ph type="body" idx="1"/>
          </p:nvPr>
        </p:nvSpPr>
        <p:spPr>
          <a:xfrm>
            <a:off x="6222118" y="4058263"/>
            <a:ext cx="5507421" cy="2141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dt" idx="10"/>
          </p:nvPr>
        </p:nvSpPr>
        <p:spPr>
          <a:xfrm>
            <a:off x="1682496" y="6356350"/>
            <a:ext cx="154533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ftr" idx="11"/>
          </p:nvPr>
        </p:nvSpPr>
        <p:spPr>
          <a:xfrm>
            <a:off x="6099048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sldNum" idx="12"/>
          </p:nvPr>
        </p:nvSpPr>
        <p:spPr>
          <a:xfrm>
            <a:off x="10506456" y="6356350"/>
            <a:ext cx="8503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2">
  <p:cSld name="Title and Content 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body" idx="1"/>
          </p:nvPr>
        </p:nvSpPr>
        <p:spPr>
          <a:xfrm>
            <a:off x="838200" y="1838099"/>
            <a:ext cx="8012113" cy="4284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19"/>
          <p:cNvSpPr/>
          <p:nvPr/>
        </p:nvSpPr>
        <p:spPr>
          <a:xfrm rot="-5400000">
            <a:off x="-381048" y="5144407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 extrusionOk="0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9"/>
          <p:cNvSpPr/>
          <p:nvPr/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 extrusionOk="0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9"/>
          <p:cNvSpPr/>
          <p:nvPr/>
        </p:nvSpPr>
        <p:spPr>
          <a:xfrm rot="10800000" flipH="1">
            <a:off x="11109434" y="3527042"/>
            <a:ext cx="1082566" cy="1616525"/>
          </a:xfrm>
          <a:custGeom>
            <a:avLst/>
            <a:gdLst/>
            <a:ahLst/>
            <a:cxnLst/>
            <a:rect l="l" t="t" r="r" b="b"/>
            <a:pathLst>
              <a:path w="1186451" h="1771650" extrusionOk="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/>
          <p:nvPr/>
        </p:nvSpPr>
        <p:spPr>
          <a:xfrm>
            <a:off x="7940621" y="704193"/>
            <a:ext cx="2296455" cy="22964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0" name="Google Shape;60;p20"/>
          <p:cNvGrpSpPr/>
          <p:nvPr/>
        </p:nvGrpSpPr>
        <p:grpSpPr>
          <a:xfrm>
            <a:off x="577652" y="-1157064"/>
            <a:ext cx="9889793" cy="9130390"/>
            <a:chOff x="577652" y="-1185566"/>
            <a:chExt cx="9889793" cy="9130390"/>
          </a:xfrm>
        </p:grpSpPr>
        <p:sp>
          <p:nvSpPr>
            <p:cNvPr id="61" name="Google Shape;61;p20"/>
            <p:cNvSpPr/>
            <p:nvPr/>
          </p:nvSpPr>
          <p:spPr>
            <a:xfrm>
              <a:off x="2815929" y="148929"/>
              <a:ext cx="6560142" cy="6560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0"/>
            <p:cNvSpPr/>
            <p:nvPr/>
          </p:nvSpPr>
          <p:spPr>
            <a:xfrm rot="-1577571" flipH="1">
              <a:off x="2494119" y="-28502"/>
              <a:ext cx="6816262" cy="6816262"/>
            </a:xfrm>
            <a:prstGeom prst="arc">
              <a:avLst>
                <a:gd name="adj1" fmla="val 16200000"/>
                <a:gd name="adj2" fmla="val 20093138"/>
              </a:avLst>
            </a:prstGeom>
            <a:noFill/>
            <a:ln w="127000" cap="rnd" cmpd="sng">
              <a:solidFill>
                <a:schemeClr val="accent4">
                  <a:alpha val="94901"/>
                </a:schemeClr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20"/>
            <p:cNvSpPr/>
            <p:nvPr/>
          </p:nvSpPr>
          <p:spPr>
            <a:xfrm>
              <a:off x="577652" y="1085116"/>
              <a:ext cx="759403" cy="738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20"/>
          <p:cNvSpPr/>
          <p:nvPr/>
        </p:nvSpPr>
        <p:spPr>
          <a:xfrm rot="-5400000" flipH="1">
            <a:off x="936118" y="5508455"/>
            <a:ext cx="1082566" cy="1616525"/>
          </a:xfrm>
          <a:custGeom>
            <a:avLst/>
            <a:gdLst/>
            <a:ahLst/>
            <a:cxnLst/>
            <a:rect l="l" t="t" r="r" b="b"/>
            <a:pathLst>
              <a:path w="1186451" h="1771650" extrusionOk="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5" name="Google Shape;65;p20"/>
          <p:cNvCxnSpPr/>
          <p:nvPr/>
        </p:nvCxnSpPr>
        <p:spPr>
          <a:xfrm>
            <a:off x="11494655" y="5270490"/>
            <a:ext cx="0" cy="1597708"/>
          </a:xfrm>
          <a:prstGeom prst="straightConnector1">
            <a:avLst/>
          </a:prstGeom>
          <a:noFill/>
          <a:ln w="127000" cap="rnd" cmpd="sng">
            <a:solidFill>
              <a:schemeClr val="accent4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66" name="Google Shape;66;p20"/>
          <p:cNvSpPr txBox="1"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ubTitle" idx="1"/>
          </p:nvPr>
        </p:nvSpPr>
        <p:spPr>
          <a:xfrm>
            <a:off x="2815929" y="4412973"/>
            <a:ext cx="6560142" cy="1935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4915163" cy="429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21"/>
          <p:cNvSpPr txBox="1">
            <a:spLocks noGrp="1"/>
          </p:cNvSpPr>
          <p:nvPr>
            <p:ph type="body" idx="2"/>
          </p:nvPr>
        </p:nvSpPr>
        <p:spPr>
          <a:xfrm>
            <a:off x="6147896" y="1816916"/>
            <a:ext cx="5212080" cy="429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2pPr>
            <a:lvl3pPr marL="1371600" lvl="2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3pPr>
            <a:lvl4pPr marL="1828800" lvl="3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75" name="Google Shape;75;p21"/>
          <p:cNvGrpSpPr/>
          <p:nvPr/>
        </p:nvGrpSpPr>
        <p:grpSpPr>
          <a:xfrm>
            <a:off x="123536" y="2"/>
            <a:ext cx="12068464" cy="6857998"/>
            <a:chOff x="123536" y="2"/>
            <a:chExt cx="12068464" cy="6857998"/>
          </a:xfrm>
        </p:grpSpPr>
        <p:sp>
          <p:nvSpPr>
            <p:cNvPr id="76" name="Google Shape;76;p21"/>
            <p:cNvSpPr/>
            <p:nvPr/>
          </p:nvSpPr>
          <p:spPr>
            <a:xfrm>
              <a:off x="5671336" y="2"/>
              <a:ext cx="849328" cy="357668"/>
            </a:xfrm>
            <a:custGeom>
              <a:avLst/>
              <a:gdLst/>
              <a:ahLst/>
              <a:cxnLst/>
              <a:rect l="l" t="t" r="r" b="b"/>
              <a:pathLst>
                <a:path w="1135066" h="477997" extrusionOk="0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21"/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/>
              <a:ahLst/>
              <a:cxnLst/>
              <a:rect l="l" t="t" r="r" b="b"/>
              <a:pathLst>
                <a:path w="1771609" h="1140095" extrusionOk="0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21"/>
            <p:cNvSpPr/>
            <p:nvPr/>
          </p:nvSpPr>
          <p:spPr>
            <a:xfrm rot="5400000">
              <a:off x="11328915" y="3872201"/>
              <a:ext cx="1214656" cy="511514"/>
            </a:xfrm>
            <a:custGeom>
              <a:avLst/>
              <a:gdLst/>
              <a:ahLst/>
              <a:cxnLst/>
              <a:rect l="l" t="t" r="r" b="b"/>
              <a:pathLst>
                <a:path w="1135066" h="477997" extrusionOk="0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2">
  <p:cSld name="Two Content 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3108958" cy="429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body" idx="2"/>
          </p:nvPr>
        </p:nvSpPr>
        <p:spPr>
          <a:xfrm>
            <a:off x="4661820" y="1816916"/>
            <a:ext cx="6698156" cy="429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9" name="Google Shape;89;p22"/>
          <p:cNvSpPr/>
          <p:nvPr/>
        </p:nvSpPr>
        <p:spPr>
          <a:xfrm>
            <a:off x="9994966" y="0"/>
            <a:ext cx="1214656" cy="511514"/>
          </a:xfrm>
          <a:custGeom>
            <a:avLst/>
            <a:gdLst/>
            <a:ahLst/>
            <a:cxnLst/>
            <a:rect l="l" t="t" r="r" b="b"/>
            <a:pathLst>
              <a:path w="1135066" h="477997" extrusionOk="0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22"/>
          <p:cNvSpPr/>
          <p:nvPr/>
        </p:nvSpPr>
        <p:spPr>
          <a:xfrm rot="10800000">
            <a:off x="8097530" y="5590215"/>
            <a:ext cx="2279742" cy="1267785"/>
          </a:xfrm>
          <a:custGeom>
            <a:avLst/>
            <a:gdLst/>
            <a:ahLst/>
            <a:cxnLst/>
            <a:rect l="l" t="t" r="r" b="b"/>
            <a:pathLst>
              <a:path w="2279742" h="1267785" extrusionOk="0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1" name="Google Shape;91;p22"/>
          <p:cNvCxnSpPr/>
          <p:nvPr/>
        </p:nvCxnSpPr>
        <p:spPr>
          <a:xfrm rot="10800000">
            <a:off x="982378" y="5512123"/>
            <a:ext cx="0" cy="1597708"/>
          </a:xfrm>
          <a:prstGeom prst="straightConnector1">
            <a:avLst/>
          </a:prstGeom>
          <a:noFill/>
          <a:ln w="127000" cap="rnd" cmpd="sng">
            <a:solidFill>
              <a:schemeClr val="accent4"/>
            </a:solidFill>
            <a:prstDash val="dash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and Picture">
  <p:cSld name="Content and Picture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23"/>
          <p:cNvGrpSpPr/>
          <p:nvPr/>
        </p:nvGrpSpPr>
        <p:grpSpPr>
          <a:xfrm>
            <a:off x="0" y="7458"/>
            <a:ext cx="7083734" cy="6182203"/>
            <a:chOff x="-1" y="7460"/>
            <a:chExt cx="7083734" cy="6182203"/>
          </a:xfrm>
        </p:grpSpPr>
        <p:sp>
          <p:nvSpPr>
            <p:cNvPr id="94" name="Google Shape;94;p23"/>
            <p:cNvSpPr/>
            <p:nvPr/>
          </p:nvSpPr>
          <p:spPr>
            <a:xfrm rot="-5400000">
              <a:off x="-388933" y="4841194"/>
              <a:ext cx="1737401" cy="959536"/>
            </a:xfrm>
            <a:custGeom>
              <a:avLst/>
              <a:gdLst/>
              <a:ahLst/>
              <a:cxnLst/>
              <a:rect l="l" t="t" r="r" b="b"/>
              <a:pathLst>
                <a:path w="1737401" h="959536" extrusionOk="0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3"/>
            <p:cNvSpPr/>
            <p:nvPr/>
          </p:nvSpPr>
          <p:spPr>
            <a:xfrm>
              <a:off x="6234405" y="7460"/>
              <a:ext cx="849328" cy="357668"/>
            </a:xfrm>
            <a:custGeom>
              <a:avLst/>
              <a:gdLst/>
              <a:ahLst/>
              <a:cxnLst/>
              <a:rect l="l" t="t" r="r" b="b"/>
              <a:pathLst>
                <a:path w="1135066" h="477997" extrusionOk="0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Avenir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23"/>
          <p:cNvSpPr txBox="1"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body" idx="1"/>
          </p:nvPr>
        </p:nvSpPr>
        <p:spPr>
          <a:xfrm>
            <a:off x="838200" y="2657316"/>
            <a:ext cx="5257800" cy="3369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/>
            </a:lvl4pPr>
            <a:lvl5pPr marL="2286000" lvl="4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Char char="•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23"/>
          <p:cNvSpPr>
            <a:spLocks noGrp="1"/>
          </p:cNvSpPr>
          <p:nvPr>
            <p:ph type="pic" idx="2"/>
          </p:nvPr>
        </p:nvSpPr>
        <p:spPr>
          <a:xfrm>
            <a:off x="6413114" y="845068"/>
            <a:ext cx="5193792" cy="5193792"/>
          </a:xfrm>
          <a:prstGeom prst="ellipse">
            <a:avLst/>
          </a:prstGeom>
          <a:noFill/>
          <a:ln>
            <a:noFill/>
          </a:ln>
        </p:spPr>
      </p:sp>
      <p:sp>
        <p:nvSpPr>
          <p:cNvPr id="99" name="Google Shape;99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  <a:defRPr sz="44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OG7fMBbRbr6hQ3e8CJmDME_omfmjLdJS/view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3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0"/>
            <a:ext cx="12191998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145" name="Google Shape;145;p3"/>
          <p:cNvSpPr txBox="1">
            <a:spLocks noGrp="1"/>
          </p:cNvSpPr>
          <p:nvPr>
            <p:ph type="title"/>
          </p:nvPr>
        </p:nvSpPr>
        <p:spPr>
          <a:xfrm>
            <a:off x="1534050" y="467375"/>
            <a:ext cx="9123900" cy="5010900"/>
          </a:xfrm>
          <a:prstGeom prst="rect">
            <a:avLst/>
          </a:prstGeom>
          <a:noFill/>
          <a:ln>
            <a:noFill/>
          </a:ln>
          <a:effectLst>
            <a:outerShdw blurRad="57150" dist="47625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0" tIns="45700" rIns="0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wentieth Century"/>
              <a:buNone/>
            </a:pPr>
            <a:r>
              <a:rPr lang="en-US" sz="7200" b="1">
                <a:solidFill>
                  <a:schemeClr val="lt1"/>
                </a:solidFill>
              </a:rPr>
              <a:t>How do we measure happiness?</a:t>
            </a:r>
            <a:endParaRPr sz="72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7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03700" y="1299575"/>
            <a:ext cx="7825500" cy="54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7"/>
          <p:cNvSpPr txBox="1">
            <a:spLocks noGrp="1"/>
          </p:cNvSpPr>
          <p:nvPr>
            <p:ph type="title"/>
          </p:nvPr>
        </p:nvSpPr>
        <p:spPr>
          <a:xfrm>
            <a:off x="744071" y="239275"/>
            <a:ext cx="10609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</a:pPr>
            <a:r>
              <a:rPr lang="en-US"/>
              <a:t>Life Ladder vs Healthy Life Expectancy at Birth</a:t>
            </a:r>
            <a:endParaRPr/>
          </a:p>
        </p:txBody>
      </p:sp>
      <p:sp>
        <p:nvSpPr>
          <p:cNvPr id="214" name="Google Shape;214;p7"/>
          <p:cNvSpPr txBox="1">
            <a:spLocks noGrp="1"/>
          </p:cNvSpPr>
          <p:nvPr>
            <p:ph type="body" idx="1"/>
          </p:nvPr>
        </p:nvSpPr>
        <p:spPr>
          <a:xfrm>
            <a:off x="786025" y="1446150"/>
            <a:ext cx="2737500" cy="41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600"/>
              <a:t>Positive trend between Healthy Life Expectancy at Birth and the Life Ladder score. </a:t>
            </a:r>
            <a:endParaRPr sz="1600"/>
          </a:p>
          <a:p>
            <a:pPr marL="228600" lvl="1" indent="-203200" algn="l" rtl="0">
              <a:lnSpc>
                <a:spcPct val="80000"/>
              </a:lnSpc>
              <a:spcBef>
                <a:spcPts val="1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Bubble sizes are representing “Freedom to Make Life Choices”. </a:t>
            </a:r>
            <a:endParaRPr sz="1600"/>
          </a:p>
          <a:p>
            <a:pPr marL="228600" lvl="1" indent="-203200" algn="l" rtl="0">
              <a:lnSpc>
                <a:spcPct val="80000"/>
              </a:lnSpc>
              <a:spcBef>
                <a:spcPts val="1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This chart suggests that countries with longer Healthy Life Expectancy at Birth tend to have higher Life Ladder scores (well-being). 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"/>
          <p:cNvSpPr txBox="1">
            <a:spLocks noGrp="1"/>
          </p:cNvSpPr>
          <p:nvPr>
            <p:ph type="title"/>
          </p:nvPr>
        </p:nvSpPr>
        <p:spPr>
          <a:xfrm>
            <a:off x="838200" y="2522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</a:pPr>
            <a:r>
              <a:rPr lang="en-US"/>
              <a:t>Log GDP per Capita vs Life Ladder</a:t>
            </a:r>
            <a:endParaRPr/>
          </a:p>
        </p:txBody>
      </p:sp>
      <p:sp>
        <p:nvSpPr>
          <p:cNvPr id="221" name="Google Shape;221;p8"/>
          <p:cNvSpPr txBox="1">
            <a:spLocks noGrp="1"/>
          </p:cNvSpPr>
          <p:nvPr>
            <p:ph type="body" idx="2"/>
          </p:nvPr>
        </p:nvSpPr>
        <p:spPr>
          <a:xfrm>
            <a:off x="6355976" y="1816916"/>
            <a:ext cx="5004000" cy="4297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/>
              <a:t>The correlation coefficient, 𝑟=0.83, indicates a strong positive relationship between these two variables</a:t>
            </a:r>
            <a:endParaRPr/>
          </a:p>
          <a:p>
            <a:pPr marL="228600" lvl="1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 GDP per capita increases, the Life Ladder score tends to increase as well. </a:t>
            </a:r>
            <a:endParaRPr/>
          </a:p>
          <a:p>
            <a:pPr marL="228600" lvl="1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The general trend : countries with higher Log GDP per capita tend to have higher Life Ladder scores.</a:t>
            </a:r>
            <a:endParaRPr/>
          </a:p>
          <a:p>
            <a:pPr marL="228600" lvl="1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Economic growth, as measured by GDP per capita, is closely linked to life satisfaction across countries.</a:t>
            </a:r>
            <a:endParaRPr/>
          </a:p>
        </p:txBody>
      </p:sp>
      <p:pic>
        <p:nvPicPr>
          <p:cNvPr id="222" name="Google Shape;22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819" y="1577788"/>
            <a:ext cx="5882157" cy="4380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9"/>
          <p:cNvSpPr txBox="1">
            <a:spLocks noGrp="1"/>
          </p:cNvSpPr>
          <p:nvPr>
            <p:ph type="title"/>
          </p:nvPr>
        </p:nvSpPr>
        <p:spPr>
          <a:xfrm>
            <a:off x="585094" y="671983"/>
            <a:ext cx="55110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lang="en-US" sz="3600"/>
              <a:t>Freedom to make life choices vs Perceptions of corruption</a:t>
            </a:r>
            <a:endParaRPr/>
          </a:p>
        </p:txBody>
      </p:sp>
      <p:sp>
        <p:nvSpPr>
          <p:cNvPr id="229" name="Google Shape;229;p9"/>
          <p:cNvSpPr txBox="1">
            <a:spLocks noGrp="1"/>
          </p:cNvSpPr>
          <p:nvPr>
            <p:ph type="body" idx="1"/>
          </p:nvPr>
        </p:nvSpPr>
        <p:spPr>
          <a:xfrm>
            <a:off x="1080075" y="1795084"/>
            <a:ext cx="5257800" cy="10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700"/>
              <a:t>In countries where corruption is perceived to be higher, people generally report lower freedom to make life decisions. </a:t>
            </a:r>
            <a:endParaRPr sz="1900"/>
          </a:p>
        </p:txBody>
      </p:sp>
      <p:pic>
        <p:nvPicPr>
          <p:cNvPr id="230" name="Google Shape;230;p9" descr="Kids playing and drawing on the groun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5" r="15"/>
          <a:stretch/>
        </p:blipFill>
        <p:spPr>
          <a:xfrm>
            <a:off x="7204000" y="1060400"/>
            <a:ext cx="4402800" cy="4402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31" name="Google Shape;231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3950" y="2669275"/>
            <a:ext cx="5921324" cy="39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0"/>
          <p:cNvSpPr txBox="1">
            <a:spLocks noGrp="1"/>
          </p:cNvSpPr>
          <p:nvPr>
            <p:ph type="title"/>
          </p:nvPr>
        </p:nvSpPr>
        <p:spPr>
          <a:xfrm>
            <a:off x="558875" y="176425"/>
            <a:ext cx="4509900" cy="8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</a:pPr>
            <a:r>
              <a:rPr lang="en-US" sz="3500"/>
              <a:t>Correlation Heatmap</a:t>
            </a:r>
            <a:endParaRPr sz="3500"/>
          </a:p>
        </p:txBody>
      </p:sp>
      <p:pic>
        <p:nvPicPr>
          <p:cNvPr id="238" name="Google Shape;238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5200" y="929600"/>
            <a:ext cx="6976375" cy="584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"/>
          <p:cNvSpPr txBox="1">
            <a:spLocks noGrp="1"/>
          </p:cNvSpPr>
          <p:nvPr>
            <p:ph type="title"/>
          </p:nvPr>
        </p:nvSpPr>
        <p:spPr>
          <a:xfrm>
            <a:off x="838200" y="158874"/>
            <a:ext cx="10515600" cy="10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</a:pPr>
            <a:r>
              <a:rPr lang="en-US"/>
              <a:t>Average Life Ladder Scores </a:t>
            </a:r>
            <a:endParaRPr/>
          </a:p>
        </p:txBody>
      </p:sp>
      <p:graphicFrame>
        <p:nvGraphicFramePr>
          <p:cNvPr id="245" name="Google Shape;245;p11"/>
          <p:cNvGraphicFramePr/>
          <p:nvPr/>
        </p:nvGraphicFramePr>
        <p:xfrm>
          <a:off x="968188" y="1272738"/>
          <a:ext cx="10255625" cy="365770"/>
        </p:xfrm>
        <a:graphic>
          <a:graphicData uri="http://schemas.openxmlformats.org/drawingml/2006/table">
            <a:tbl>
              <a:tblPr firstRow="1" bandRow="1">
                <a:noFill/>
                <a:tableStyleId>{5550D2DC-BA23-4077-BEAC-855D2259EA01}</a:tableStyleId>
              </a:tblPr>
              <a:tblGrid>
                <a:gridCol w="5136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18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4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Top 10 Countries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cap="non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Bottom 10 Countries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46" name="Google Shape;246;p11"/>
          <p:cNvSpPr txBox="1">
            <a:spLocks noGrp="1"/>
          </p:cNvSpPr>
          <p:nvPr>
            <p:ph type="body" idx="4294967295"/>
          </p:nvPr>
        </p:nvSpPr>
        <p:spPr>
          <a:xfrm>
            <a:off x="9727825" y="6460425"/>
            <a:ext cx="1433100" cy="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605"/>
              <a:buNone/>
            </a:pPr>
            <a:r>
              <a:rPr lang="en-US" sz="820"/>
              <a:t>*Central African Republic</a:t>
            </a:r>
            <a:endParaRPr sz="419"/>
          </a:p>
        </p:txBody>
      </p:sp>
      <p:pic>
        <p:nvPicPr>
          <p:cNvPr id="247" name="Google Shape;24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6575" y="1689175"/>
            <a:ext cx="4640398" cy="461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4375" y="1689175"/>
            <a:ext cx="4596551" cy="456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3"/>
          <p:cNvSpPr txBox="1"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wentieth Century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55" name="Google Shape;255;p13"/>
          <p:cNvSpPr txBox="1">
            <a:spLocks noGrp="1"/>
          </p:cNvSpPr>
          <p:nvPr>
            <p:ph type="body" idx="1"/>
          </p:nvPr>
        </p:nvSpPr>
        <p:spPr>
          <a:xfrm>
            <a:off x="6605455" y="755171"/>
            <a:ext cx="4619937" cy="5315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/>
              <a:t>Open for Q &amp; 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"/>
          <p:cNvSpPr txBox="1">
            <a:spLocks noGrp="1"/>
          </p:cNvSpPr>
          <p:nvPr>
            <p:ph type="title"/>
          </p:nvPr>
        </p:nvSpPr>
        <p:spPr>
          <a:xfrm>
            <a:off x="609957" y="1119031"/>
            <a:ext cx="4384800" cy="46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wentieth Century"/>
              <a:buNone/>
            </a:pPr>
            <a:r>
              <a:rPr lang="en-US"/>
              <a:t>Data Visualization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wentieth Century"/>
              <a:buNone/>
            </a:pPr>
            <a:r>
              <a:rPr lang="en-US" sz="3200"/>
              <a:t>Project Group 3</a:t>
            </a:r>
            <a:endParaRPr sz="3200"/>
          </a:p>
        </p:txBody>
      </p:sp>
      <p:sp>
        <p:nvSpPr>
          <p:cNvPr id="152" name="Google Shape;152;p2"/>
          <p:cNvSpPr txBox="1">
            <a:spLocks noGrp="1"/>
          </p:cNvSpPr>
          <p:nvPr>
            <p:ph type="body" idx="1"/>
          </p:nvPr>
        </p:nvSpPr>
        <p:spPr>
          <a:xfrm>
            <a:off x="5801708" y="554942"/>
            <a:ext cx="5552100" cy="57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TEAM MEMBERS: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Kassidy MunnMinoda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Kiki Chan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Elizabeth Conn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Elif Celebi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Carlos Ortiz</a:t>
            </a:r>
            <a:endParaRPr/>
          </a:p>
        </p:txBody>
      </p:sp>
      <p:sp>
        <p:nvSpPr>
          <p:cNvPr id="153" name="Google Shape;153;p2"/>
          <p:cNvSpPr txBox="1"/>
          <p:nvPr/>
        </p:nvSpPr>
        <p:spPr>
          <a:xfrm>
            <a:off x="0" y="1323550"/>
            <a:ext cx="8975400" cy="749400"/>
          </a:xfrm>
          <a:prstGeom prst="rect">
            <a:avLst/>
          </a:prstGeom>
          <a:noFill/>
          <a:ln>
            <a:noFill/>
          </a:ln>
          <a:effectLst>
            <a:outerShdw blurRad="57150" dist="47625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Measuring Happiness</a:t>
            </a:r>
            <a:endParaRPr sz="66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0c1161857f_0_0"/>
          <p:cNvSpPr txBox="1">
            <a:spLocks noGrp="1"/>
          </p:cNvSpPr>
          <p:nvPr>
            <p:ph type="title"/>
          </p:nvPr>
        </p:nvSpPr>
        <p:spPr>
          <a:xfrm>
            <a:off x="609957" y="1119031"/>
            <a:ext cx="4384800" cy="46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wentieth Century"/>
              <a:buNone/>
            </a:pPr>
            <a:r>
              <a:rPr lang="en-US" sz="3200"/>
              <a:t>Agenda</a:t>
            </a:r>
            <a:endParaRPr sz="3200"/>
          </a:p>
        </p:txBody>
      </p:sp>
      <p:sp>
        <p:nvSpPr>
          <p:cNvPr id="160" name="Google Shape;160;g30c1161857f_0_0"/>
          <p:cNvSpPr txBox="1">
            <a:spLocks noGrp="1"/>
          </p:cNvSpPr>
          <p:nvPr>
            <p:ph type="body" idx="1"/>
          </p:nvPr>
        </p:nvSpPr>
        <p:spPr>
          <a:xfrm>
            <a:off x="5801708" y="554942"/>
            <a:ext cx="5552100" cy="57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Dataset Overview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JavaScript Mapping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Streamlit App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Statistical Analysis</a:t>
            </a:r>
            <a:endParaRPr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Q&amp;A</a:t>
            </a:r>
            <a:endParaRPr/>
          </a:p>
        </p:txBody>
      </p:sp>
      <p:sp>
        <p:nvSpPr>
          <p:cNvPr id="161" name="Google Shape;161;g30c1161857f_0_0"/>
          <p:cNvSpPr txBox="1"/>
          <p:nvPr/>
        </p:nvSpPr>
        <p:spPr>
          <a:xfrm>
            <a:off x="0" y="1323550"/>
            <a:ext cx="8975400" cy="749400"/>
          </a:xfrm>
          <a:prstGeom prst="rect">
            <a:avLst/>
          </a:prstGeom>
          <a:noFill/>
          <a:ln>
            <a:noFill/>
          </a:ln>
          <a:effectLst>
            <a:outerShdw blurRad="57150" dist="47625" dir="27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Measuring Happiness</a:t>
            </a:r>
            <a:endParaRPr sz="66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0baf659db8_3_0"/>
          <p:cNvSpPr txBox="1">
            <a:spLocks noGrp="1"/>
          </p:cNvSpPr>
          <p:nvPr>
            <p:ph type="title"/>
          </p:nvPr>
        </p:nvSpPr>
        <p:spPr>
          <a:xfrm>
            <a:off x="6222118" y="262762"/>
            <a:ext cx="5507400" cy="36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wentieth Century"/>
              <a:buNone/>
            </a:pPr>
            <a:r>
              <a:rPr lang="en-US"/>
              <a:t>JavaScript Mapping</a:t>
            </a:r>
            <a:endParaRPr/>
          </a:p>
        </p:txBody>
      </p:sp>
      <p:pic>
        <p:nvPicPr>
          <p:cNvPr id="168" name="Google Shape;168;g30baf659db8_3_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576" r="25576"/>
          <a:stretch/>
        </p:blipFill>
        <p:spPr>
          <a:xfrm>
            <a:off x="707393" y="847600"/>
            <a:ext cx="4619700" cy="4617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9" name="Google Shape;169;g30baf659db8_3_0"/>
          <p:cNvSpPr txBox="1">
            <a:spLocks noGrp="1"/>
          </p:cNvSpPr>
          <p:nvPr>
            <p:ph type="body" idx="1"/>
          </p:nvPr>
        </p:nvSpPr>
        <p:spPr>
          <a:xfrm>
            <a:off x="6222118" y="4058263"/>
            <a:ext cx="5507400" cy="21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/>
              <a:t>Visualizing global happiness throughout the years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"/>
          <p:cNvSpPr txBox="1"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</a:pPr>
            <a:r>
              <a:rPr lang="en-US"/>
              <a:t>JavaScript Mapping </a:t>
            </a:r>
            <a:endParaRPr/>
          </a:p>
        </p:txBody>
      </p:sp>
      <p:sp>
        <p:nvSpPr>
          <p:cNvPr id="176" name="Google Shape;176;p5"/>
          <p:cNvSpPr txBox="1">
            <a:spLocks noGrp="1"/>
          </p:cNvSpPr>
          <p:nvPr>
            <p:ph type="body" idx="1"/>
          </p:nvPr>
        </p:nvSpPr>
        <p:spPr>
          <a:xfrm>
            <a:off x="838200" y="1838099"/>
            <a:ext cx="8012113" cy="4284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Initialize map with Leaflet.js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Add tile layers from OpenStreetMap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Create markers and clusters for countries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Dropdowns to filter by year and data type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Visualize different countries with circle markers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Markers change color based on the value of the selected metric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Example: High happiness scores are shown in green, low scores in red</a:t>
            </a:r>
            <a:endParaRPr/>
          </a:p>
        </p:txBody>
      </p:sp>
      <p:pic>
        <p:nvPicPr>
          <p:cNvPr id="177" name="Google Shape;17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3063" y="4298350"/>
            <a:ext cx="5005875" cy="2444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0baf659db8_2_17"/>
          <p:cNvSpPr txBox="1">
            <a:spLocks noGrp="1"/>
          </p:cNvSpPr>
          <p:nvPr>
            <p:ph type="title"/>
          </p:nvPr>
        </p:nvSpPr>
        <p:spPr>
          <a:xfrm>
            <a:off x="838200" y="304803"/>
            <a:ext cx="10515600" cy="14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wentieth Century"/>
              <a:buNone/>
            </a:pPr>
            <a:r>
              <a:rPr lang="en-US"/>
              <a:t>JavaScript Mapping </a:t>
            </a:r>
            <a:endParaRPr/>
          </a:p>
        </p:txBody>
      </p:sp>
      <p:sp>
        <p:nvSpPr>
          <p:cNvPr id="184" name="Google Shape;184;g30baf659db8_2_17"/>
          <p:cNvSpPr txBox="1">
            <a:spLocks noGrp="1"/>
          </p:cNvSpPr>
          <p:nvPr>
            <p:ph type="body" idx="1"/>
          </p:nvPr>
        </p:nvSpPr>
        <p:spPr>
          <a:xfrm>
            <a:off x="838200" y="1838099"/>
            <a:ext cx="8012100" cy="42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Initialize map with Leaflet.js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Add tile layer from OpenStreetMap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•"/>
            </a:pPr>
            <a:r>
              <a:rPr lang="en-US"/>
              <a:t>Load GeoJSON data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Fetch country and happiness index data </a:t>
            </a:r>
            <a:br>
              <a:rPr lang="en-US"/>
            </a:br>
            <a:r>
              <a:rPr lang="en-US"/>
              <a:t>(2008-2023)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Animate map updates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Control play/stop</a:t>
            </a:r>
            <a:endParaRPr/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Add label displaying a country’s name and</a:t>
            </a:r>
            <a:br>
              <a:rPr lang="en-US"/>
            </a:br>
            <a:r>
              <a:rPr lang="en-US"/>
              <a:t>index score when hovering over it</a:t>
            </a:r>
            <a:endParaRPr/>
          </a:p>
        </p:txBody>
      </p:sp>
      <p:pic>
        <p:nvPicPr>
          <p:cNvPr id="185" name="Google Shape;185;g30baf659db8_2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3350" y="1756285"/>
            <a:ext cx="5446925" cy="319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d467e91d8d_0_13"/>
          <p:cNvSpPr txBox="1">
            <a:spLocks noGrp="1"/>
          </p:cNvSpPr>
          <p:nvPr>
            <p:ph type="body" idx="1"/>
          </p:nvPr>
        </p:nvSpPr>
        <p:spPr>
          <a:xfrm>
            <a:off x="5809425" y="4058275"/>
            <a:ext cx="5136000" cy="1259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Streamlit is an open-source Python framework to deliver dynamic apps with only a few lines of code!</a:t>
            </a:r>
            <a:endParaRPr/>
          </a:p>
        </p:txBody>
      </p:sp>
      <p:pic>
        <p:nvPicPr>
          <p:cNvPr id="192" name="Google Shape;192;g2d467e91d8d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6550" y="1363025"/>
            <a:ext cx="9698878" cy="269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d467e91d8d_0_0"/>
          <p:cNvSpPr txBox="1">
            <a:spLocks noGrp="1"/>
          </p:cNvSpPr>
          <p:nvPr>
            <p:ph type="title"/>
          </p:nvPr>
        </p:nvSpPr>
        <p:spPr>
          <a:xfrm>
            <a:off x="700700" y="335350"/>
            <a:ext cx="1377000" cy="5389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</a:t>
            </a:r>
            <a:endParaRPr/>
          </a:p>
        </p:txBody>
      </p:sp>
      <p:pic>
        <p:nvPicPr>
          <p:cNvPr id="199" name="Google Shape;199;g2d467e91d8d_0_0" title="streamlit-screen-recording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3950" y="195475"/>
            <a:ext cx="7024101" cy="6467025"/>
          </a:xfrm>
          <a:prstGeom prst="rect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"/>
          <p:cNvSpPr txBox="1"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en-US"/>
              <a:t>Statistical </a:t>
            </a:r>
            <a:br>
              <a:rPr lang="en-US"/>
            </a:br>
            <a:r>
              <a:rPr lang="en-US"/>
              <a:t>Analysis </a:t>
            </a:r>
            <a:endParaRPr/>
          </a:p>
        </p:txBody>
      </p:sp>
      <p:sp>
        <p:nvSpPr>
          <p:cNvPr id="206" name="Google Shape;206;p6"/>
          <p:cNvSpPr txBox="1">
            <a:spLocks noGrp="1"/>
          </p:cNvSpPr>
          <p:nvPr>
            <p:ph type="subTitle" idx="1"/>
          </p:nvPr>
        </p:nvSpPr>
        <p:spPr>
          <a:xfrm>
            <a:off x="2815950" y="4475900"/>
            <a:ext cx="6560100" cy="17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Happiness Score against 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other variables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/>
              <a:t>across countries.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78504181">
      <a:dk1>
        <a:srgbClr val="000000"/>
      </a:dk1>
      <a:lt1>
        <a:srgbClr val="FFFFFF"/>
      </a:lt1>
      <a:dk2>
        <a:srgbClr val="FFF8F4"/>
      </a:dk2>
      <a:lt2>
        <a:srgbClr val="E8E8E8"/>
      </a:lt2>
      <a:accent1>
        <a:srgbClr val="EE7660"/>
      </a:accent1>
      <a:accent2>
        <a:srgbClr val="4D90EF"/>
      </a:accent2>
      <a:accent3>
        <a:srgbClr val="5B5160"/>
      </a:accent3>
      <a:accent4>
        <a:srgbClr val="2BC2B4"/>
      </a:accent4>
      <a:accent5>
        <a:srgbClr val="C097F8"/>
      </a:accent5>
      <a:accent6>
        <a:srgbClr val="FF9413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391</Words>
  <Application>Microsoft Office PowerPoint</Application>
  <PresentationFormat>Widescreen</PresentationFormat>
  <Paragraphs>83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Avenir</vt:lpstr>
      <vt:lpstr>Calibri</vt:lpstr>
      <vt:lpstr>Twentieth Century</vt:lpstr>
      <vt:lpstr>Custom</vt:lpstr>
      <vt:lpstr>How do we measure happiness?</vt:lpstr>
      <vt:lpstr>Data Visualization Project Group 3</vt:lpstr>
      <vt:lpstr>Agenda</vt:lpstr>
      <vt:lpstr>JavaScript Mapping</vt:lpstr>
      <vt:lpstr>JavaScript Mapping </vt:lpstr>
      <vt:lpstr>JavaScript Mapping </vt:lpstr>
      <vt:lpstr>PowerPoint Presentation</vt:lpstr>
      <vt:lpstr>T U T O R I A L</vt:lpstr>
      <vt:lpstr>Statistical  Analysis </vt:lpstr>
      <vt:lpstr>Life Ladder vs Healthy Life Expectancy at Birth</vt:lpstr>
      <vt:lpstr>Log GDP per Capita vs Life Ladder</vt:lpstr>
      <vt:lpstr>Freedom to make life choices vs Perceptions of corruption</vt:lpstr>
      <vt:lpstr>Correlation Heatmap</vt:lpstr>
      <vt:lpstr>Average Life Ladder Scores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Elif Celebi</dc:creator>
  <cp:lastModifiedBy>Elif Celebi</cp:lastModifiedBy>
  <cp:revision>1</cp:revision>
  <dcterms:created xsi:type="dcterms:W3CDTF">2024-01-11T14:50:00Z</dcterms:created>
  <dcterms:modified xsi:type="dcterms:W3CDTF">2024-10-20T19:33:53Z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